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4.jpeg" ContentType="image/jpeg"/>
  <Override PartName="/ppt/media/image10.png" ContentType="image/png"/>
  <Override PartName="/ppt/media/image9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charts/chart10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30275212" cy="428117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</c:v>
                </c:pt>
                <c:pt idx="1">
                  <c:v>61</c:v>
                </c:pt>
                <c:pt idx="2">
                  <c:v>189</c:v>
                </c:pt>
                <c:pt idx="3">
                  <c:v>317</c:v>
                </c:pt>
                <c:pt idx="4">
                  <c:v>423</c:v>
                </c:pt>
              </c:numCache>
            </c:numRef>
          </c:val>
        </c:ser>
        <c:gapWidth val="100"/>
        <c:overlap val="0"/>
        <c:axId val="67619046"/>
        <c:axId val="30844451"/>
      </c:barChart>
      <c:catAx>
        <c:axId val="67619046"/>
        <c:scaling>
          <c:orientation val="minMax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30844451"/>
        <c:crosses val="autoZero"/>
        <c:auto val="1"/>
        <c:lblAlgn val="ctr"/>
        <c:lblOffset val="100"/>
      </c:catAx>
      <c:valAx>
        <c:axId val="30844451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p>
            <a:pPr>
              <a:def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</a:p>
        </c:txPr>
        <c:crossAx val="67619046"/>
        <c:crossesAt val="1"/>
        <c:crossBetween val="midCat"/>
        <c:majorUnit val="100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chart" Target="../charts/chart10.xml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 descr=""/>
          <p:cNvPicPr/>
          <p:nvPr/>
        </p:nvPicPr>
        <p:blipFill>
          <a:blip r:embed="rId1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</a:t>
            </a: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http://www.denbi.de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19213200" y="41622480"/>
            <a:ext cx="71856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ddded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Backofen, Bérénice Batut, Anika Erxleben, Björn Grüning, Torsten Houwaart, Joachim Wolff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214640" y="393444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0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 descr=""/>
          <p:cNvPicPr/>
          <p:nvPr/>
        </p:nvPicPr>
        <p:blipFill>
          <a:blip r:embed="rId2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 Nr…..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233360" y="1036548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description of the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6570440" y="1935000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training and education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235160" y="1933812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Services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231920" y="3569940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280160" y="36879120"/>
            <a:ext cx="12527280" cy="291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and data services registry: a community effort to document bioinformatics resources.” doi: 10.1093/nar/gkv1116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Galaxy platform for accessible, reproducible and collaborative biomedical analyses: 2016 update.” doi: 10.1093/nar/gkw343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pre-defined workflows with ad hoc analytics using Galaxy, Docker and Jupyter.” doi: 10.1101/075457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RNA recognition patterns of post-transcriptional regulators Hfq and CsrA revealed by UV crosslinking in vivo.” doi: 10.15252/embj.201593360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post-transcriptionally regulates A20 mRNA and modulates the activity of the IKK/NF-kappaB pathway” doi:10.1038/ncomms8367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 descr=""/>
          <p:cNvPicPr/>
          <p:nvPr/>
        </p:nvPicPr>
        <p:blipFill>
          <a:blip r:embed="rId3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sp>
        <p:nvSpPr>
          <p:cNvPr id="54" name="CustomShape 16"/>
          <p:cNvSpPr/>
          <p:nvPr/>
        </p:nvSpPr>
        <p:spPr>
          <a:xfrm>
            <a:off x="16598160" y="1037916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services   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Grafik 3" descr=""/>
          <p:cNvPicPr/>
          <p:nvPr/>
        </p:nvPicPr>
        <p:blipFill>
          <a:blip r:embed="rId4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 descr=""/>
          <p:cNvPicPr/>
          <p:nvPr/>
        </p:nvPicPr>
        <p:blipFill>
          <a:blip r:embed="rId5"/>
          <a:stretch/>
        </p:blipFill>
        <p:spPr>
          <a:xfrm>
            <a:off x="27463320" y="40115880"/>
            <a:ext cx="2230560" cy="223056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6"/>
          <a:stretch/>
        </p:blipFill>
        <p:spPr>
          <a:xfrm>
            <a:off x="17213400" y="22692600"/>
            <a:ext cx="5097960" cy="3823200"/>
          </a:xfrm>
          <a:prstGeom prst="rect">
            <a:avLst/>
          </a:prstGeom>
          <a:ln w="38160">
            <a:solidFill>
              <a:srgbClr val="00adef"/>
            </a:solidFill>
            <a:round/>
          </a:ln>
        </p:spPr>
      </p:pic>
      <p:pic>
        <p:nvPicPr>
          <p:cNvPr id="58" name="" descr=""/>
          <p:cNvPicPr/>
          <p:nvPr/>
        </p:nvPicPr>
        <p:blipFill>
          <a:blip r:embed="rId7"/>
          <a:stretch/>
        </p:blipFill>
        <p:spPr>
          <a:xfrm>
            <a:off x="23040360" y="22711320"/>
            <a:ext cx="5671440" cy="3770640"/>
          </a:xfrm>
          <a:prstGeom prst="rect">
            <a:avLst/>
          </a:prstGeom>
          <a:ln w="38160">
            <a:solidFill>
              <a:srgbClr val="00adef"/>
            </a:solidFill>
            <a:round/>
          </a:ln>
        </p:spPr>
      </p:pic>
      <p:pic>
        <p:nvPicPr>
          <p:cNvPr id="59" name="" descr=""/>
          <p:cNvPicPr/>
          <p:nvPr/>
        </p:nvPicPr>
        <p:blipFill>
          <a:blip r:embed="rId8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9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graphicFrame>
        <p:nvGraphicFramePr>
          <p:cNvPr id="61" name=""/>
          <p:cNvGraphicFramePr/>
          <p:nvPr/>
        </p:nvGraphicFramePr>
        <p:xfrm>
          <a:off x="9496440" y="21012480"/>
          <a:ext cx="4310640" cy="321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62" name="CustomShape 17"/>
          <p:cNvSpPr/>
          <p:nvPr/>
        </p:nvSpPr>
        <p:spPr>
          <a:xfrm>
            <a:off x="1319040" y="20923920"/>
            <a:ext cx="7824600" cy="332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Freiburg Galaxy Server for accesible, reproducible and transparent research in biomedical sciences.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 for all german research facilities in 2017 as part of the de.NBI cloud.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http://galaxy.uni-freiburg.de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18"/>
          <p:cNvSpPr/>
          <p:nvPr/>
        </p:nvSpPr>
        <p:spPr>
          <a:xfrm>
            <a:off x="16822440" y="20904480"/>
            <a:ext cx="12438000" cy="139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HTS-data analysis / Galaxy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Twice per year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Seven workshops since 2013 each with ~ 30 participants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- 7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April 2016, Galaxy DevOps Workshop, Heidelberg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- 21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October 2016, Swiss German Galaxy Workshop, Freiburg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27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October 2016, de.NBI data management Workshop, Kassel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Upcoming 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- 16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December 2016, RNA-sequencing Data Analysis Workshop, Freiburg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- 17</a:t>
            </a:r>
            <a:r>
              <a:rPr b="0" lang="en-US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February 2017, HTS/Galaxy Workshop, Freiburg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Hands-On Training Material for Self Study Available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9"/>
          <p:cNvSpPr/>
          <p:nvPr/>
        </p:nvSpPr>
        <p:spPr>
          <a:xfrm>
            <a:off x="1371600" y="11887200"/>
            <a:ext cx="12161160" cy="384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at the University of Freiburg offers tools, services and training for the analysis of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 - RNA interactions, RNA - Protein interactions.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0"/>
          <p:cNvSpPr/>
          <p:nvPr/>
        </p:nvSpPr>
        <p:spPr>
          <a:xfrm>
            <a:off x="1299600" y="24745680"/>
            <a:ext cx="12527280" cy="106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involvement in making software, relevant for HTS analysis, RNA - protein interaction (e.g.  CLIP experiments) analysis, RNA - RNA interaction analysis, accesible. Tools are made available through distribution channels like Conda.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https://bioconda.github.io/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for a series of RNA research tools for sequence-structure alignments (LocARNA, CARNA, MARNA), clustering (ExpaRNA), interaction prediction (IntaRNA, CopraRNA), homolog identification (GLASSgo), sequence design (AntaRNA, INFORNA, SECISDesign), CRISPR repeat analyses (CRISPRmap) and many more tasks.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          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http://rna.informatik.uni-freiburg.de/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platforms for specific tasks are made available as Docker images which incorporate a Galaxy web server with seemlessly included tools, SOP analysis pipelines, training material and help pages.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https://hub.docker.com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/r/bgruening/gal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axy-rna-workbench/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1"/>
          <a:stretch/>
        </p:blipFill>
        <p:spPr>
          <a:xfrm>
            <a:off x="3210840" y="13799880"/>
            <a:ext cx="8060400" cy="5120280"/>
          </a:xfrm>
          <a:prstGeom prst="rect">
            <a:avLst/>
          </a:prstGeom>
          <a:ln>
            <a:noFill/>
          </a:ln>
        </p:spPr>
      </p:pic>
      <p:sp>
        <p:nvSpPr>
          <p:cNvPr id="67" name="CustomShape 21"/>
          <p:cNvSpPr/>
          <p:nvPr/>
        </p:nvSpPr>
        <p:spPr>
          <a:xfrm>
            <a:off x="3386520" y="15549840"/>
            <a:ext cx="271116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analysis of CLIPseq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detection of RNA motifs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2"/>
          <p:cNvSpPr/>
          <p:nvPr/>
        </p:nvSpPr>
        <p:spPr>
          <a:xfrm>
            <a:off x="8181000" y="15576840"/>
            <a:ext cx="2580120" cy="8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RNA-protein interactions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structure prediction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3"/>
          <p:cNvSpPr/>
          <p:nvPr/>
        </p:nvSpPr>
        <p:spPr>
          <a:xfrm>
            <a:off x="3384360" y="18105480"/>
            <a:ext cx="2621880" cy="8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detection of ncRNAs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structure prediction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RNA conserveration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4"/>
          <p:cNvSpPr/>
          <p:nvPr/>
        </p:nvSpPr>
        <p:spPr>
          <a:xfrm>
            <a:off x="8181000" y="18195120"/>
            <a:ext cx="2580120" cy="68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ncRNA target prediction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miRNA/ncRNA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2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6733520" y="11759760"/>
            <a:ext cx="12252960" cy="597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Organisation of workshops aimed at teaching users common HTS techniques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Organisation of hackathons aimed at making software more readily available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Ongoing evaluation of new methods and software for RNA-RNA and RNA-protein interactions, definition of SOP pipelines.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Finished migration of all our training material and documentation of standard analysis workflows to online repositories for easier collaboration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Ongoing curation of training material to include newer versions of tools and replace deprecated tools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Ongoing development of new training material to cover emerging new techniques requested by users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Active Participation in BioStars to offer answers to frequently asked user-questions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6"/>
          <p:cNvSpPr/>
          <p:nvPr/>
        </p:nvSpPr>
        <p:spPr>
          <a:xfrm>
            <a:off x="17190720" y="26573760"/>
            <a:ext cx="50288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HTS/Galaxy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22 - 26 Feb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27"/>
          <p:cNvSpPr/>
          <p:nvPr/>
        </p:nvSpPr>
        <p:spPr>
          <a:xfrm>
            <a:off x="23134320" y="26665200"/>
            <a:ext cx="502884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HTS/Galaxy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19 - 23 Sep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3"/>
          <a:stretch/>
        </p:blipFill>
        <p:spPr>
          <a:xfrm>
            <a:off x="1554480" y="27040680"/>
            <a:ext cx="3108600" cy="5054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14"/>
          <a:stretch/>
        </p:blipFill>
        <p:spPr>
          <a:xfrm>
            <a:off x="1554480" y="23697360"/>
            <a:ext cx="2431440" cy="548280"/>
          </a:xfrm>
          <a:prstGeom prst="rect">
            <a:avLst/>
          </a:prstGeom>
          <a:ln>
            <a:noFill/>
          </a:ln>
        </p:spPr>
      </p:pic>
      <p:sp>
        <p:nvSpPr>
          <p:cNvPr id="77" name="CustomShape 28"/>
          <p:cNvSpPr/>
          <p:nvPr/>
        </p:nvSpPr>
        <p:spPr>
          <a:xfrm>
            <a:off x="16598160" y="1037916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Report   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29"/>
          <p:cNvSpPr/>
          <p:nvPr/>
        </p:nvSpPr>
        <p:spPr>
          <a:xfrm>
            <a:off x="16598160" y="1037916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services   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30"/>
          <p:cNvSpPr/>
          <p:nvPr/>
        </p:nvSpPr>
        <p:spPr>
          <a:xfrm>
            <a:off x="16598160" y="10379160"/>
            <a:ext cx="1259856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Report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5"/>
          <a:stretch/>
        </p:blipFill>
        <p:spPr>
          <a:xfrm>
            <a:off x="1571040" y="30857040"/>
            <a:ext cx="5222160" cy="590760"/>
          </a:xfrm>
          <a:prstGeom prst="rect">
            <a:avLst/>
          </a:prstGeom>
          <a:ln w="25560">
            <a:noFill/>
          </a:ln>
        </p:spPr>
      </p:pic>
      <p:pic>
        <p:nvPicPr>
          <p:cNvPr id="81" name="" descr=""/>
          <p:cNvPicPr/>
          <p:nvPr/>
        </p:nvPicPr>
        <p:blipFill>
          <a:blip r:embed="rId16"/>
          <a:stretch/>
        </p:blipFill>
        <p:spPr>
          <a:xfrm>
            <a:off x="1468800" y="33895800"/>
            <a:ext cx="1675800" cy="13867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17"/>
          <a:stretch/>
        </p:blipFill>
        <p:spPr>
          <a:xfrm>
            <a:off x="17107200" y="33526440"/>
            <a:ext cx="5827680" cy="7232040"/>
          </a:xfrm>
          <a:prstGeom prst="rect">
            <a:avLst/>
          </a:prstGeom>
          <a:ln w="38160">
            <a:solidFill>
              <a:srgbClr val="00adef"/>
            </a:solidFill>
            <a:round/>
          </a:ln>
        </p:spPr>
      </p:pic>
      <p:sp>
        <p:nvSpPr>
          <p:cNvPr id="83" name="TextShape 31"/>
          <p:cNvSpPr txBox="1"/>
          <p:nvPr/>
        </p:nvSpPr>
        <p:spPr>
          <a:xfrm>
            <a:off x="24010920" y="35805600"/>
            <a:ext cx="5449320" cy="356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 Image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Video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Tour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Galaxy Page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Annotated Text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Introductory Slides Available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8"/>
          <a:stretch/>
        </p:blipFill>
        <p:spPr>
          <a:xfrm>
            <a:off x="23134320" y="33741360"/>
            <a:ext cx="761760" cy="7617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19"/>
          <a:stretch/>
        </p:blipFill>
        <p:spPr>
          <a:xfrm>
            <a:off x="23436720" y="35769600"/>
            <a:ext cx="457200" cy="457200"/>
          </a:xfrm>
          <a:prstGeom prst="rect">
            <a:avLst/>
          </a:prstGeom>
          <a:ln>
            <a:noFill/>
          </a:ln>
        </p:spPr>
      </p:pic>
      <p:sp>
        <p:nvSpPr>
          <p:cNvPr id="86" name="TextShape 32"/>
          <p:cNvSpPr txBox="1"/>
          <p:nvPr/>
        </p:nvSpPr>
        <p:spPr>
          <a:xfrm>
            <a:off x="23957280" y="33741360"/>
            <a:ext cx="530316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/bgruening/training-material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0"/>
          <a:stretch/>
        </p:blipFill>
        <p:spPr>
          <a:xfrm>
            <a:off x="23444640" y="36320400"/>
            <a:ext cx="380160" cy="38016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1"/>
          <a:stretch/>
        </p:blipFill>
        <p:spPr>
          <a:xfrm>
            <a:off x="23444640" y="37188000"/>
            <a:ext cx="393840" cy="3938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2"/>
          <a:stretch/>
        </p:blipFill>
        <p:spPr>
          <a:xfrm>
            <a:off x="23444640" y="36769680"/>
            <a:ext cx="357840" cy="3578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3"/>
          <a:stretch/>
        </p:blipFill>
        <p:spPr>
          <a:xfrm>
            <a:off x="23425200" y="37609200"/>
            <a:ext cx="446400" cy="4464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4"/>
          <a:stretch/>
        </p:blipFill>
        <p:spPr>
          <a:xfrm>
            <a:off x="23450040" y="38142000"/>
            <a:ext cx="426240" cy="42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Application>LibreOffice/5.1.4.2$Linux_X86_64 LibreOffice_project/10m0$Build-2</Application>
  <Words>113</Words>
  <Paragraphs>18</Paragraphs>
  <Company>Uni Bielefeld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2015-02-23T10:19:56Z</dcterms:created>
  <dc:creator>Susanne  Konermann</dc:creator>
  <dc:description/>
  <dc:language>en-US</dc:language>
  <cp:lastModifiedBy>Torsten Houwaart</cp:lastModifiedBy>
  <cp:lastPrinted>2016-10-06T07:32:07Z</cp:lastPrinted>
  <dcterms:modified xsi:type="dcterms:W3CDTF">2016-11-02T15:44:58Z</dcterms:modified>
  <cp:revision>102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